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
  </p:notesMasterIdLst>
  <p:sldIdLst>
    <p:sldId id="256" r:id="rId2"/>
  </p:sldIdLst>
  <p:sldSz cx="512064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53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6405"/>
  </p:normalViewPr>
  <p:slideViewPr>
    <p:cSldViewPr snapToGrid="0" snapToObjects="1">
      <p:cViewPr>
        <p:scale>
          <a:sx n="25" d="100"/>
          <a:sy n="25" d="100"/>
        </p:scale>
        <p:origin x="336" y="304"/>
      </p:cViewPr>
      <p:guideLst/>
    </p:cSldViewPr>
  </p:slideViewPr>
  <p:notesTextViewPr>
    <p:cViewPr>
      <p:scale>
        <a:sx n="1" d="1"/>
        <a:sy n="1" d="1"/>
      </p:scale>
      <p:origin x="0" y="0"/>
    </p:cViewPr>
  </p:notesTextViewPr>
  <p:notesViewPr>
    <p:cSldViewPr snapToGrid="0" snapToObjects="1">
      <p:cViewPr varScale="1">
        <p:scale>
          <a:sx n="99" d="100"/>
          <a:sy n="99" d="100"/>
        </p:scale>
        <p:origin x="3064" y="184"/>
      </p:cViewPr>
      <p:guideLst/>
    </p:cSldViewPr>
  </p:notes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2E0619-2466-5E44-8B7A-A6AD52B3985D}" type="datetimeFigureOut">
              <a:rPr lang="en-US" smtClean="0"/>
              <a:t>9/2/20</a:t>
            </a:fld>
            <a:endParaRPr lang="en-US"/>
          </a:p>
        </p:txBody>
      </p:sp>
      <p:sp>
        <p:nvSpPr>
          <p:cNvPr id="4" name="Slide Image Placeholder 3"/>
          <p:cNvSpPr>
            <a:spLocks noGrp="1" noRot="1" noChangeAspect="1"/>
          </p:cNvSpPr>
          <p:nvPr>
            <p:ph type="sldImg" idx="2"/>
          </p:nvPr>
        </p:nvSpPr>
        <p:spPr>
          <a:xfrm>
            <a:off x="1028700" y="1143000"/>
            <a:ext cx="48006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4D1647-1237-7741-89A9-9263CE34113C}" type="slidenum">
              <a:rPr lang="en-US" smtClean="0"/>
              <a:t>‹#›</a:t>
            </a:fld>
            <a:endParaRPr lang="en-US"/>
          </a:p>
        </p:txBody>
      </p:sp>
    </p:spTree>
    <p:extLst>
      <p:ext uri="{BB962C8B-B14F-4D97-AF65-F5344CB8AC3E}">
        <p14:creationId xmlns:p14="http://schemas.microsoft.com/office/powerpoint/2010/main" val="3692731655"/>
      </p:ext>
    </p:extLst>
  </p:cSld>
  <p:clrMap bg1="lt1" tx1="dk1" bg2="lt2" tx2="dk2" accent1="accent1" accent2="accent2" accent3="accent3" accent4="accent4" accent5="accent5" accent6="accent6" hlink="hlink" folHlink="folHlink"/>
  <p:notesStyle>
    <a:lvl1pPr marL="0" algn="l" defTabSz="4037990" rtl="0" eaLnBrk="1" latinLnBrk="0" hangingPunct="1">
      <a:defRPr sz="5299" kern="1200">
        <a:solidFill>
          <a:schemeClr val="tx1"/>
        </a:solidFill>
        <a:latin typeface="+mn-lt"/>
        <a:ea typeface="+mn-ea"/>
        <a:cs typeface="+mn-cs"/>
      </a:defRPr>
    </a:lvl1pPr>
    <a:lvl2pPr marL="2018995" algn="l" defTabSz="4037990" rtl="0" eaLnBrk="1" latinLnBrk="0" hangingPunct="1">
      <a:defRPr sz="5299" kern="1200">
        <a:solidFill>
          <a:schemeClr val="tx1"/>
        </a:solidFill>
        <a:latin typeface="+mn-lt"/>
        <a:ea typeface="+mn-ea"/>
        <a:cs typeface="+mn-cs"/>
      </a:defRPr>
    </a:lvl2pPr>
    <a:lvl3pPr marL="4037990" algn="l" defTabSz="4037990" rtl="0" eaLnBrk="1" latinLnBrk="0" hangingPunct="1">
      <a:defRPr sz="5299" kern="1200">
        <a:solidFill>
          <a:schemeClr val="tx1"/>
        </a:solidFill>
        <a:latin typeface="+mn-lt"/>
        <a:ea typeface="+mn-ea"/>
        <a:cs typeface="+mn-cs"/>
      </a:defRPr>
    </a:lvl3pPr>
    <a:lvl4pPr marL="6056986" algn="l" defTabSz="4037990" rtl="0" eaLnBrk="1" latinLnBrk="0" hangingPunct="1">
      <a:defRPr sz="5299" kern="1200">
        <a:solidFill>
          <a:schemeClr val="tx1"/>
        </a:solidFill>
        <a:latin typeface="+mn-lt"/>
        <a:ea typeface="+mn-ea"/>
        <a:cs typeface="+mn-cs"/>
      </a:defRPr>
    </a:lvl4pPr>
    <a:lvl5pPr marL="8075981" algn="l" defTabSz="4037990" rtl="0" eaLnBrk="1" latinLnBrk="0" hangingPunct="1">
      <a:defRPr sz="5299" kern="1200">
        <a:solidFill>
          <a:schemeClr val="tx1"/>
        </a:solidFill>
        <a:latin typeface="+mn-lt"/>
        <a:ea typeface="+mn-ea"/>
        <a:cs typeface="+mn-cs"/>
      </a:defRPr>
    </a:lvl5pPr>
    <a:lvl6pPr marL="10094976" algn="l" defTabSz="4037990" rtl="0" eaLnBrk="1" latinLnBrk="0" hangingPunct="1">
      <a:defRPr sz="5299" kern="1200">
        <a:solidFill>
          <a:schemeClr val="tx1"/>
        </a:solidFill>
        <a:latin typeface="+mn-lt"/>
        <a:ea typeface="+mn-ea"/>
        <a:cs typeface="+mn-cs"/>
      </a:defRPr>
    </a:lvl6pPr>
    <a:lvl7pPr marL="12113971" algn="l" defTabSz="4037990" rtl="0" eaLnBrk="1" latinLnBrk="0" hangingPunct="1">
      <a:defRPr sz="5299" kern="1200">
        <a:solidFill>
          <a:schemeClr val="tx1"/>
        </a:solidFill>
        <a:latin typeface="+mn-lt"/>
        <a:ea typeface="+mn-ea"/>
        <a:cs typeface="+mn-cs"/>
      </a:defRPr>
    </a:lvl7pPr>
    <a:lvl8pPr marL="14132966" algn="l" defTabSz="4037990" rtl="0" eaLnBrk="1" latinLnBrk="0" hangingPunct="1">
      <a:defRPr sz="5299" kern="1200">
        <a:solidFill>
          <a:schemeClr val="tx1"/>
        </a:solidFill>
        <a:latin typeface="+mn-lt"/>
        <a:ea typeface="+mn-ea"/>
        <a:cs typeface="+mn-cs"/>
      </a:defRPr>
    </a:lvl8pPr>
    <a:lvl9pPr marL="16151962" algn="l" defTabSz="4037990" rtl="0" eaLnBrk="1" latinLnBrk="0" hangingPunct="1">
      <a:defRPr sz="529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#3102511</a:t>
            </a:r>
          </a:p>
        </p:txBody>
      </p:sp>
      <p:sp>
        <p:nvSpPr>
          <p:cNvPr id="4" name="Slide Number Placeholder 3"/>
          <p:cNvSpPr>
            <a:spLocks noGrp="1"/>
          </p:cNvSpPr>
          <p:nvPr>
            <p:ph type="sldNum" sz="quarter" idx="5"/>
          </p:nvPr>
        </p:nvSpPr>
        <p:spPr/>
        <p:txBody>
          <a:bodyPr/>
          <a:lstStyle/>
          <a:p>
            <a:fld id="{794D1647-1237-7741-89A9-9263CE34113C}" type="slidenum">
              <a:rPr lang="en-US" smtClean="0"/>
              <a:t>1</a:t>
            </a:fld>
            <a:endParaRPr lang="en-US"/>
          </a:p>
        </p:txBody>
      </p:sp>
    </p:spTree>
    <p:extLst>
      <p:ext uri="{BB962C8B-B14F-4D97-AF65-F5344CB8AC3E}">
        <p14:creationId xmlns:p14="http://schemas.microsoft.com/office/powerpoint/2010/main" val="4162010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00800" y="5387342"/>
            <a:ext cx="38404800" cy="11460480"/>
          </a:xfrm>
        </p:spPr>
        <p:txBody>
          <a:bodyPr anchor="b"/>
          <a:lstStyle>
            <a:lvl1pPr algn="ctr">
              <a:defRPr sz="25200"/>
            </a:lvl1pPr>
          </a:lstStyle>
          <a:p>
            <a:r>
              <a:rPr lang="en-US"/>
              <a:t>Click to edit Master title style</a:t>
            </a:r>
            <a:endParaRPr lang="en-US" dirty="0"/>
          </a:p>
        </p:txBody>
      </p:sp>
      <p:sp>
        <p:nvSpPr>
          <p:cNvPr id="3" name="Subtitle 2"/>
          <p:cNvSpPr>
            <a:spLocks noGrp="1"/>
          </p:cNvSpPr>
          <p:nvPr>
            <p:ph type="subTitle" idx="1"/>
          </p:nvPr>
        </p:nvSpPr>
        <p:spPr>
          <a:xfrm>
            <a:off x="6400800" y="17289782"/>
            <a:ext cx="38404800" cy="7947658"/>
          </a:xfrm>
        </p:spPr>
        <p:txBody>
          <a:bodyPr/>
          <a:lstStyle>
            <a:lvl1pPr marL="0" indent="0" algn="ctr">
              <a:buNone/>
              <a:defRPr sz="10080"/>
            </a:lvl1pPr>
            <a:lvl2pPr marL="1920240" indent="0" algn="ctr">
              <a:buNone/>
              <a:defRPr sz="8400"/>
            </a:lvl2pPr>
            <a:lvl3pPr marL="3840480" indent="0" algn="ctr">
              <a:buNone/>
              <a:defRPr sz="7560"/>
            </a:lvl3pPr>
            <a:lvl4pPr marL="5760720" indent="0" algn="ctr">
              <a:buNone/>
              <a:defRPr sz="6720"/>
            </a:lvl4pPr>
            <a:lvl5pPr marL="7680960" indent="0" algn="ctr">
              <a:buNone/>
              <a:defRPr sz="6720"/>
            </a:lvl5pPr>
            <a:lvl6pPr marL="9601200" indent="0" algn="ctr">
              <a:buNone/>
              <a:defRPr sz="6720"/>
            </a:lvl6pPr>
            <a:lvl7pPr marL="11521440" indent="0" algn="ctr">
              <a:buNone/>
              <a:defRPr sz="6720"/>
            </a:lvl7pPr>
            <a:lvl8pPr marL="13441680" indent="0" algn="ctr">
              <a:buNone/>
              <a:defRPr sz="6720"/>
            </a:lvl8pPr>
            <a:lvl9pPr marL="15361920" indent="0" algn="ctr">
              <a:buNone/>
              <a:defRPr sz="67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DD89ABC-27F4-2541-B620-5D454A6E31B3}" type="datetimeFigureOut">
              <a:rPr lang="en-US" smtClean="0"/>
              <a:t>9/2/20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09AFDB-6CFA-0945-B534-3A2D187019A8}" type="slidenum">
              <a:rPr lang="en-US" smtClean="0"/>
              <a:t>‹#›</a:t>
            </a:fld>
            <a:endParaRPr lang="en-US"/>
          </a:p>
        </p:txBody>
      </p:sp>
      <p:sp>
        <p:nvSpPr>
          <p:cNvPr id="7" name="Rectangle 6">
            <a:extLst>
              <a:ext uri="{FF2B5EF4-FFF2-40B4-BE49-F238E27FC236}">
                <a16:creationId xmlns:a16="http://schemas.microsoft.com/office/drawing/2014/main" id="{55F6143B-C1AA-DD46-A46C-B2E035FC2A1C}"/>
              </a:ext>
            </a:extLst>
          </p:cNvPr>
          <p:cNvSpPr/>
          <p:nvPr userDrawn="1"/>
        </p:nvSpPr>
        <p:spPr>
          <a:xfrm>
            <a:off x="0" y="0"/>
            <a:ext cx="51206404" cy="329184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86"/>
          </a:p>
        </p:txBody>
      </p:sp>
      <p:sp>
        <p:nvSpPr>
          <p:cNvPr id="8" name="Rectangle 7">
            <a:extLst>
              <a:ext uri="{FF2B5EF4-FFF2-40B4-BE49-F238E27FC236}">
                <a16:creationId xmlns:a16="http://schemas.microsoft.com/office/drawing/2014/main" id="{03485E7B-DE8E-7648-87A7-BFE8339CBC47}"/>
              </a:ext>
            </a:extLst>
          </p:cNvPr>
          <p:cNvSpPr/>
          <p:nvPr userDrawn="1"/>
        </p:nvSpPr>
        <p:spPr>
          <a:xfrm>
            <a:off x="13976827" y="0"/>
            <a:ext cx="23315693" cy="32918400"/>
          </a:xfrm>
          <a:prstGeom prst="rect">
            <a:avLst/>
          </a:prstGeom>
          <a:solidFill>
            <a:srgbClr val="E053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86" dirty="0"/>
          </a:p>
        </p:txBody>
      </p:sp>
      <p:sp>
        <p:nvSpPr>
          <p:cNvPr id="9" name="Rectangle 8">
            <a:extLst>
              <a:ext uri="{FF2B5EF4-FFF2-40B4-BE49-F238E27FC236}">
                <a16:creationId xmlns:a16="http://schemas.microsoft.com/office/drawing/2014/main" id="{A8F8EF92-3B5E-C545-AB5D-08FD80DC27FB}"/>
              </a:ext>
            </a:extLst>
          </p:cNvPr>
          <p:cNvSpPr/>
          <p:nvPr userDrawn="1"/>
        </p:nvSpPr>
        <p:spPr>
          <a:xfrm>
            <a:off x="1" y="1009591"/>
            <a:ext cx="13976832" cy="3086774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86" dirty="0"/>
          </a:p>
        </p:txBody>
      </p:sp>
      <p:sp>
        <p:nvSpPr>
          <p:cNvPr id="10" name="Rectangle 9">
            <a:extLst>
              <a:ext uri="{FF2B5EF4-FFF2-40B4-BE49-F238E27FC236}">
                <a16:creationId xmlns:a16="http://schemas.microsoft.com/office/drawing/2014/main" id="{8D314CB0-79DA-1B48-BFC4-CF3906E9A135}"/>
              </a:ext>
            </a:extLst>
          </p:cNvPr>
          <p:cNvSpPr/>
          <p:nvPr userDrawn="1"/>
        </p:nvSpPr>
        <p:spPr>
          <a:xfrm>
            <a:off x="37292524" y="1009591"/>
            <a:ext cx="13976832" cy="3086774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86"/>
          </a:p>
        </p:txBody>
      </p:sp>
    </p:spTree>
    <p:extLst>
      <p:ext uri="{BB962C8B-B14F-4D97-AF65-F5344CB8AC3E}">
        <p14:creationId xmlns:p14="http://schemas.microsoft.com/office/powerpoint/2010/main" val="302145490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0440" y="1752603"/>
            <a:ext cx="4416552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520440" y="8763000"/>
            <a:ext cx="4416552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520440" y="30510482"/>
            <a:ext cx="11521440" cy="1752600"/>
          </a:xfrm>
          <a:prstGeom prst="rect">
            <a:avLst/>
          </a:prstGeom>
        </p:spPr>
        <p:txBody>
          <a:bodyPr vert="horz" lIns="91440" tIns="45720" rIns="91440" bIns="45720" rtlCol="0" anchor="ctr"/>
          <a:lstStyle>
            <a:lvl1pPr algn="l">
              <a:defRPr sz="5040">
                <a:solidFill>
                  <a:schemeClr val="tx1">
                    <a:tint val="75000"/>
                  </a:schemeClr>
                </a:solidFill>
              </a:defRPr>
            </a:lvl1pPr>
          </a:lstStyle>
          <a:p>
            <a:fld id="{3DD89ABC-27F4-2541-B620-5D454A6E31B3}" type="datetimeFigureOut">
              <a:rPr lang="en-US" smtClean="0"/>
              <a:t>9/2/20</a:t>
            </a:fld>
            <a:endParaRPr lang="en-US"/>
          </a:p>
        </p:txBody>
      </p:sp>
      <p:sp>
        <p:nvSpPr>
          <p:cNvPr id="5" name="Footer Placeholder 4"/>
          <p:cNvSpPr>
            <a:spLocks noGrp="1"/>
          </p:cNvSpPr>
          <p:nvPr>
            <p:ph type="ftr" sz="quarter" idx="3"/>
          </p:nvPr>
        </p:nvSpPr>
        <p:spPr>
          <a:xfrm>
            <a:off x="16962120" y="30510482"/>
            <a:ext cx="17282160" cy="1752600"/>
          </a:xfrm>
          <a:prstGeom prst="rect">
            <a:avLst/>
          </a:prstGeom>
        </p:spPr>
        <p:txBody>
          <a:bodyPr vert="horz" lIns="91440" tIns="45720" rIns="91440" bIns="45720" rtlCol="0" anchor="ctr"/>
          <a:lstStyle>
            <a:lvl1pPr algn="ctr">
              <a:defRPr sz="50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6164520" y="30510482"/>
            <a:ext cx="11521440" cy="1752600"/>
          </a:xfrm>
          <a:prstGeom prst="rect">
            <a:avLst/>
          </a:prstGeom>
        </p:spPr>
        <p:txBody>
          <a:bodyPr vert="horz" lIns="91440" tIns="45720" rIns="91440" bIns="45720" rtlCol="0" anchor="ctr"/>
          <a:lstStyle>
            <a:lvl1pPr algn="r">
              <a:defRPr sz="5040">
                <a:solidFill>
                  <a:schemeClr val="tx1">
                    <a:tint val="75000"/>
                  </a:schemeClr>
                </a:solidFill>
              </a:defRPr>
            </a:lvl1pPr>
          </a:lstStyle>
          <a:p>
            <a:fld id="{D309AFDB-6CFA-0945-B534-3A2D187019A8}" type="slidenum">
              <a:rPr lang="en-US" smtClean="0"/>
              <a:t>‹#›</a:t>
            </a:fld>
            <a:endParaRPr lang="en-US"/>
          </a:p>
        </p:txBody>
      </p:sp>
    </p:spTree>
    <p:extLst>
      <p:ext uri="{BB962C8B-B14F-4D97-AF65-F5344CB8AC3E}">
        <p14:creationId xmlns:p14="http://schemas.microsoft.com/office/powerpoint/2010/main" val="357540841"/>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3840480" rtl="0" eaLnBrk="1" latinLnBrk="0" hangingPunct="1">
        <a:lnSpc>
          <a:spcPct val="90000"/>
        </a:lnSpc>
        <a:spcBef>
          <a:spcPct val="0"/>
        </a:spcBef>
        <a:buNone/>
        <a:defRPr sz="18480" kern="1200">
          <a:solidFill>
            <a:schemeClr val="tx1"/>
          </a:solidFill>
          <a:latin typeface="+mj-lt"/>
          <a:ea typeface="+mj-ea"/>
          <a:cs typeface="+mj-cs"/>
        </a:defRPr>
      </a:lvl1pPr>
    </p:titleStyle>
    <p:bodyStyle>
      <a:lvl1pPr marL="960120" indent="-960120" algn="l" defTabSz="3840480" rtl="0" eaLnBrk="1" latinLnBrk="0" hangingPunct="1">
        <a:lnSpc>
          <a:spcPct val="90000"/>
        </a:lnSpc>
        <a:spcBef>
          <a:spcPts val="4200"/>
        </a:spcBef>
        <a:buFont typeface="Arial" panose="020B0604020202020204" pitchFamily="34" charset="0"/>
        <a:buChar char="•"/>
        <a:defRPr sz="11760" kern="1200">
          <a:solidFill>
            <a:schemeClr val="tx1"/>
          </a:solidFill>
          <a:latin typeface="+mn-lt"/>
          <a:ea typeface="+mn-ea"/>
          <a:cs typeface="+mn-cs"/>
        </a:defRPr>
      </a:lvl1pPr>
      <a:lvl2pPr marL="2880360" indent="-960120" algn="l" defTabSz="3840480" rtl="0" eaLnBrk="1" latinLnBrk="0" hangingPunct="1">
        <a:lnSpc>
          <a:spcPct val="90000"/>
        </a:lnSpc>
        <a:spcBef>
          <a:spcPts val="2100"/>
        </a:spcBef>
        <a:buFont typeface="Arial" panose="020B0604020202020204" pitchFamily="34" charset="0"/>
        <a:buChar char="•"/>
        <a:defRPr sz="10080" kern="1200">
          <a:solidFill>
            <a:schemeClr val="tx1"/>
          </a:solidFill>
          <a:latin typeface="+mn-lt"/>
          <a:ea typeface="+mn-ea"/>
          <a:cs typeface="+mn-cs"/>
        </a:defRPr>
      </a:lvl2pPr>
      <a:lvl3pPr marL="4800600" indent="-960120" algn="l" defTabSz="3840480" rtl="0" eaLnBrk="1" latinLnBrk="0" hangingPunct="1">
        <a:lnSpc>
          <a:spcPct val="90000"/>
        </a:lnSpc>
        <a:spcBef>
          <a:spcPts val="2100"/>
        </a:spcBef>
        <a:buFont typeface="Arial" panose="020B0604020202020204" pitchFamily="34" charset="0"/>
        <a:buChar char="•"/>
        <a:defRPr sz="8400" kern="1200">
          <a:solidFill>
            <a:schemeClr val="tx1"/>
          </a:solidFill>
          <a:latin typeface="+mn-lt"/>
          <a:ea typeface="+mn-ea"/>
          <a:cs typeface="+mn-cs"/>
        </a:defRPr>
      </a:lvl3pPr>
      <a:lvl4pPr marL="672084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4pPr>
      <a:lvl5pPr marL="864108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5pPr>
      <a:lvl6pPr marL="1056132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6pPr>
      <a:lvl7pPr marL="1248156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7pPr>
      <a:lvl8pPr marL="1440180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8pPr>
      <a:lvl9pPr marL="1632204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9pPr>
    </p:bodyStyle>
    <p:otherStyle>
      <a:defPPr>
        <a:defRPr lang="en-US"/>
      </a:defPPr>
      <a:lvl1pPr marL="0" algn="l" defTabSz="3840480" rtl="0" eaLnBrk="1" latinLnBrk="0" hangingPunct="1">
        <a:defRPr sz="7560" kern="1200">
          <a:solidFill>
            <a:schemeClr val="tx1"/>
          </a:solidFill>
          <a:latin typeface="+mn-lt"/>
          <a:ea typeface="+mn-ea"/>
          <a:cs typeface="+mn-cs"/>
        </a:defRPr>
      </a:lvl1pPr>
      <a:lvl2pPr marL="1920240" algn="l" defTabSz="3840480" rtl="0" eaLnBrk="1" latinLnBrk="0" hangingPunct="1">
        <a:defRPr sz="7560" kern="1200">
          <a:solidFill>
            <a:schemeClr val="tx1"/>
          </a:solidFill>
          <a:latin typeface="+mn-lt"/>
          <a:ea typeface="+mn-ea"/>
          <a:cs typeface="+mn-cs"/>
        </a:defRPr>
      </a:lvl2pPr>
      <a:lvl3pPr marL="3840480" algn="l" defTabSz="3840480" rtl="0" eaLnBrk="1" latinLnBrk="0" hangingPunct="1">
        <a:defRPr sz="7560" kern="1200">
          <a:solidFill>
            <a:schemeClr val="tx1"/>
          </a:solidFill>
          <a:latin typeface="+mn-lt"/>
          <a:ea typeface="+mn-ea"/>
          <a:cs typeface="+mn-cs"/>
        </a:defRPr>
      </a:lvl3pPr>
      <a:lvl4pPr marL="5760720" algn="l" defTabSz="3840480" rtl="0" eaLnBrk="1" latinLnBrk="0" hangingPunct="1">
        <a:defRPr sz="7560" kern="1200">
          <a:solidFill>
            <a:schemeClr val="tx1"/>
          </a:solidFill>
          <a:latin typeface="+mn-lt"/>
          <a:ea typeface="+mn-ea"/>
          <a:cs typeface="+mn-cs"/>
        </a:defRPr>
      </a:lvl4pPr>
      <a:lvl5pPr marL="7680960" algn="l" defTabSz="3840480" rtl="0" eaLnBrk="1" latinLnBrk="0" hangingPunct="1">
        <a:defRPr sz="7560" kern="1200">
          <a:solidFill>
            <a:schemeClr val="tx1"/>
          </a:solidFill>
          <a:latin typeface="+mn-lt"/>
          <a:ea typeface="+mn-ea"/>
          <a:cs typeface="+mn-cs"/>
        </a:defRPr>
      </a:lvl5pPr>
      <a:lvl6pPr marL="9601200" algn="l" defTabSz="3840480" rtl="0" eaLnBrk="1" latinLnBrk="0" hangingPunct="1">
        <a:defRPr sz="7560" kern="1200">
          <a:solidFill>
            <a:schemeClr val="tx1"/>
          </a:solidFill>
          <a:latin typeface="+mn-lt"/>
          <a:ea typeface="+mn-ea"/>
          <a:cs typeface="+mn-cs"/>
        </a:defRPr>
      </a:lvl6pPr>
      <a:lvl7pPr marL="11521440" algn="l" defTabSz="3840480" rtl="0" eaLnBrk="1" latinLnBrk="0" hangingPunct="1">
        <a:defRPr sz="7560" kern="1200">
          <a:solidFill>
            <a:schemeClr val="tx1"/>
          </a:solidFill>
          <a:latin typeface="+mn-lt"/>
          <a:ea typeface="+mn-ea"/>
          <a:cs typeface="+mn-cs"/>
        </a:defRPr>
      </a:lvl7pPr>
      <a:lvl8pPr marL="13441680" algn="l" defTabSz="3840480" rtl="0" eaLnBrk="1" latinLnBrk="0" hangingPunct="1">
        <a:defRPr sz="7560" kern="1200">
          <a:solidFill>
            <a:schemeClr val="tx1"/>
          </a:solidFill>
          <a:latin typeface="+mn-lt"/>
          <a:ea typeface="+mn-ea"/>
          <a:cs typeface="+mn-cs"/>
        </a:defRPr>
      </a:lvl8pPr>
      <a:lvl9pPr marL="15361920" algn="l" defTabSz="3840480" rtl="0" eaLnBrk="1" latinLnBrk="0" hangingPunct="1">
        <a:defRPr sz="7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tif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tiff"/><Relationship Id="rId5" Type="http://schemas.openxmlformats.org/officeDocument/2006/relationships/image" Target="../media/image1.tiff"/><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AA00360-51AB-3F4D-AE59-045EAC43BA89}"/>
              </a:ext>
            </a:extLst>
          </p:cNvPr>
          <p:cNvSpPr txBox="1">
            <a:spLocks/>
          </p:cNvSpPr>
          <p:nvPr/>
        </p:nvSpPr>
        <p:spPr>
          <a:xfrm>
            <a:off x="419275" y="14867006"/>
            <a:ext cx="13060844" cy="1661928"/>
          </a:xfrm>
          <a:prstGeom prst="rect">
            <a:avLst/>
          </a:prstGeom>
        </p:spPr>
        <p:txBody>
          <a:bodyPr vert="horz" wrap="square" lIns="228589" tIns="228589" rIns="228589" bIns="228589" rtlCol="0" anchor="ctr">
            <a:noAutofit/>
          </a:bodyPr>
          <a:lstStyle>
            <a:defPPr>
              <a:defRPr lang="en-US"/>
            </a:defPPr>
            <a:lvl1pPr marL="0" indent="0" algn="l" defTabSz="457200" rtl="0" eaLnBrk="1" latinLnBrk="0" hangingPunct="1">
              <a:buNone/>
              <a:defRPr sz="3200" kern="1200">
                <a:solidFill>
                  <a:schemeClr val="tx2"/>
                </a:solidFill>
                <a:latin typeface="Calibri" panose="020F0502020204030204" pitchFamily="34" charset="0"/>
                <a:ea typeface="+mn-ea"/>
                <a:cs typeface="Calibri" panose="020F0502020204030204" pitchFamily="34" charset="0"/>
              </a:defRPr>
            </a:lvl1pPr>
            <a:lvl2pPr marL="1485825" indent="-571471" algn="l" defTabSz="457200" rtl="0" eaLnBrk="1" latinLnBrk="0" hangingPunct="1">
              <a:defRPr sz="2500" kern="1200">
                <a:solidFill>
                  <a:schemeClr val="tx1"/>
                </a:solidFill>
                <a:latin typeface="Trebuchet MS" pitchFamily="34" charset="0"/>
                <a:ea typeface="+mn-ea"/>
                <a:cs typeface="+mn-cs"/>
              </a:defRPr>
            </a:lvl2pPr>
            <a:lvl3pPr marL="2057297" indent="-571471" algn="l" defTabSz="457200" rtl="0" eaLnBrk="1" latinLnBrk="0" hangingPunct="1">
              <a:defRPr sz="2500" kern="1200">
                <a:solidFill>
                  <a:schemeClr val="tx1"/>
                </a:solidFill>
                <a:latin typeface="Trebuchet MS" pitchFamily="34" charset="0"/>
                <a:ea typeface="+mn-ea"/>
                <a:cs typeface="+mn-cs"/>
              </a:defRPr>
            </a:lvl3pPr>
            <a:lvl4pPr marL="2685916" indent="-628619" algn="l" defTabSz="457200" rtl="0" eaLnBrk="1" latinLnBrk="0" hangingPunct="1">
              <a:defRPr sz="2500" kern="1200">
                <a:solidFill>
                  <a:schemeClr val="tx1"/>
                </a:solidFill>
                <a:latin typeface="Trebuchet MS" pitchFamily="34" charset="0"/>
                <a:ea typeface="+mn-ea"/>
                <a:cs typeface="+mn-cs"/>
              </a:defRPr>
            </a:lvl4pPr>
            <a:lvl5pPr marL="3143093" indent="-457177" algn="l" defTabSz="457200" rtl="0" eaLnBrk="1" latinLnBrk="0" hangingPunct="1">
              <a:defRPr sz="2500" kern="1200">
                <a:solidFill>
                  <a:schemeClr val="tx1"/>
                </a:solidFill>
                <a:latin typeface="Trebuchet MS" pitchFamily="34" charset="0"/>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dirty="0"/>
              <a:t>Propranolol is a non-specific beta blocker that is highly lipophilic, which allows it to cross the blood brain barrier. Although still used to treat hypertension and to prevent acute cardiovascular events, it is often used for the treatment of situational anxiety.  The lowest reported fatal dose of propranolol is 800mg. </a:t>
            </a:r>
          </a:p>
        </p:txBody>
      </p:sp>
      <p:sp>
        <p:nvSpPr>
          <p:cNvPr id="5" name="Text Placeholder 5">
            <a:extLst>
              <a:ext uri="{FF2B5EF4-FFF2-40B4-BE49-F238E27FC236}">
                <a16:creationId xmlns:a16="http://schemas.microsoft.com/office/drawing/2014/main" id="{31AE490B-D057-9B4A-B265-43B6A4E44EE6}"/>
              </a:ext>
            </a:extLst>
          </p:cNvPr>
          <p:cNvSpPr txBox="1">
            <a:spLocks/>
          </p:cNvSpPr>
          <p:nvPr/>
        </p:nvSpPr>
        <p:spPr>
          <a:xfrm>
            <a:off x="1675249" y="12060366"/>
            <a:ext cx="10548896" cy="800211"/>
          </a:xfrm>
          <a:prstGeom prst="rect">
            <a:avLst/>
          </a:prstGeom>
          <a:noFill/>
        </p:spPr>
        <p:txBody>
          <a:bodyPr vert="horz" wrap="square" lIns="91436" tIns="91436" rIns="91436" bIns="91436" rtlCol="0" anchor="ctr" anchorCtr="0">
            <a:noAutofit/>
          </a:bodyPr>
          <a:lstStyle>
            <a:defPPr>
              <a:defRPr lang="en-US"/>
            </a:defPPr>
            <a:lvl1pPr marL="0" indent="0" algn="l" defTabSz="457200" rtl="0" eaLnBrk="1" latinLnBrk="0" hangingPunct="1">
              <a:buNone/>
              <a:defRPr sz="4000" b="1" u="sng" kern="1200" baseline="0">
                <a:solidFill>
                  <a:schemeClr val="accent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0" dirty="0">
                <a:solidFill>
                  <a:srgbClr val="E15327"/>
                </a:solidFill>
              </a:rPr>
              <a:t>Background</a:t>
            </a:r>
          </a:p>
        </p:txBody>
      </p:sp>
      <p:sp>
        <p:nvSpPr>
          <p:cNvPr id="13" name="Text Placeholder 76">
            <a:extLst>
              <a:ext uri="{FF2B5EF4-FFF2-40B4-BE49-F238E27FC236}">
                <a16:creationId xmlns:a16="http://schemas.microsoft.com/office/drawing/2014/main" id="{962661ED-84F1-6B45-9A1C-44BDD0B46004}"/>
              </a:ext>
            </a:extLst>
          </p:cNvPr>
          <p:cNvSpPr txBox="1">
            <a:spLocks/>
          </p:cNvSpPr>
          <p:nvPr/>
        </p:nvSpPr>
        <p:spPr>
          <a:xfrm>
            <a:off x="1130475" y="7374775"/>
            <a:ext cx="10548896" cy="1415764"/>
          </a:xfrm>
          <a:prstGeom prst="rect">
            <a:avLst/>
          </a:prstGeom>
        </p:spPr>
        <p:txBody>
          <a:bodyPr anchor="t" anchorCtr="0">
            <a:noAutofit/>
          </a:bodyPr>
          <a:lstStyle>
            <a:lvl1pPr marL="0" indent="0" algn="l" defTabSz="3840480" rtl="0" eaLnBrk="1" latinLnBrk="0" hangingPunct="1">
              <a:lnSpc>
                <a:spcPct val="90000"/>
              </a:lnSpc>
              <a:spcBef>
                <a:spcPts val="4200"/>
              </a:spcBef>
              <a:buFontTx/>
              <a:buNone/>
              <a:defRPr sz="4400" b="1" kern="1200">
                <a:solidFill>
                  <a:schemeClr val="tx2"/>
                </a:solidFill>
                <a:latin typeface="+mj-lt"/>
                <a:ea typeface="+mn-ea"/>
                <a:cs typeface="+mn-cs"/>
              </a:defRPr>
            </a:lvl1pPr>
            <a:lvl2pPr marL="2880360" indent="-960120" algn="l" defTabSz="3840480" rtl="0" eaLnBrk="1" latinLnBrk="0" hangingPunct="1">
              <a:lnSpc>
                <a:spcPct val="90000"/>
              </a:lnSpc>
              <a:spcBef>
                <a:spcPts val="2100"/>
              </a:spcBef>
              <a:buFontTx/>
              <a:buNone/>
              <a:defRPr sz="7200" kern="1200">
                <a:solidFill>
                  <a:schemeClr val="tx1"/>
                </a:solidFill>
                <a:latin typeface="+mn-lt"/>
                <a:ea typeface="+mn-ea"/>
                <a:cs typeface="+mn-cs"/>
              </a:defRPr>
            </a:lvl2pPr>
            <a:lvl3pPr marL="4800600" indent="-960120" algn="l" defTabSz="3840480" rtl="0" eaLnBrk="1" latinLnBrk="0" hangingPunct="1">
              <a:lnSpc>
                <a:spcPct val="90000"/>
              </a:lnSpc>
              <a:spcBef>
                <a:spcPts val="2100"/>
              </a:spcBef>
              <a:buFontTx/>
              <a:buNone/>
              <a:defRPr sz="7200" kern="1200">
                <a:solidFill>
                  <a:schemeClr val="tx1"/>
                </a:solidFill>
                <a:latin typeface="+mn-lt"/>
                <a:ea typeface="+mn-ea"/>
                <a:cs typeface="+mn-cs"/>
              </a:defRPr>
            </a:lvl3pPr>
            <a:lvl4pPr marL="6720840" indent="-960120" algn="l" defTabSz="3840480" rtl="0" eaLnBrk="1" latinLnBrk="0" hangingPunct="1">
              <a:lnSpc>
                <a:spcPct val="90000"/>
              </a:lnSpc>
              <a:spcBef>
                <a:spcPts val="2100"/>
              </a:spcBef>
              <a:buFontTx/>
              <a:buNone/>
              <a:defRPr sz="7200" kern="1200">
                <a:solidFill>
                  <a:schemeClr val="tx1"/>
                </a:solidFill>
                <a:latin typeface="+mn-lt"/>
                <a:ea typeface="+mn-ea"/>
                <a:cs typeface="+mn-cs"/>
              </a:defRPr>
            </a:lvl4pPr>
            <a:lvl5pPr marL="8641080" indent="-960120" algn="l" defTabSz="3840480" rtl="0" eaLnBrk="1" latinLnBrk="0" hangingPunct="1">
              <a:lnSpc>
                <a:spcPct val="90000"/>
              </a:lnSpc>
              <a:spcBef>
                <a:spcPts val="2100"/>
              </a:spcBef>
              <a:buFontTx/>
              <a:buNone/>
              <a:defRPr sz="7200" kern="1200">
                <a:solidFill>
                  <a:schemeClr val="tx1"/>
                </a:solidFill>
                <a:latin typeface="+mn-lt"/>
                <a:ea typeface="+mn-ea"/>
                <a:cs typeface="+mn-cs"/>
              </a:defRPr>
            </a:lvl5pPr>
            <a:lvl6pPr marL="1056132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6pPr>
            <a:lvl7pPr marL="1248156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7pPr>
            <a:lvl8pPr marL="1440180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8pPr>
            <a:lvl9pPr marL="1632204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9pPr>
          </a:lstStyle>
          <a:p>
            <a:r>
              <a:rPr lang="en-US" sz="5400" dirty="0"/>
              <a:t>Wells Brambl MD, Vincent Lee MD, Stephany Widmer MD, Mark Huang MD, and Josh </a:t>
            </a:r>
            <a:r>
              <a:rPr lang="en-US" sz="5400" dirty="0" err="1"/>
              <a:t>Nogar</a:t>
            </a:r>
            <a:r>
              <a:rPr lang="en-US" sz="5400" dirty="0"/>
              <a:t> MD</a:t>
            </a:r>
          </a:p>
        </p:txBody>
      </p:sp>
      <p:sp>
        <p:nvSpPr>
          <p:cNvPr id="14" name="Text Placeholder 76">
            <a:extLst>
              <a:ext uri="{FF2B5EF4-FFF2-40B4-BE49-F238E27FC236}">
                <a16:creationId xmlns:a16="http://schemas.microsoft.com/office/drawing/2014/main" id="{EEED1F9E-8EEC-F742-AACA-182051C3763D}"/>
              </a:ext>
            </a:extLst>
          </p:cNvPr>
          <p:cNvSpPr txBox="1">
            <a:spLocks/>
          </p:cNvSpPr>
          <p:nvPr/>
        </p:nvSpPr>
        <p:spPr>
          <a:xfrm>
            <a:off x="1130475" y="9930631"/>
            <a:ext cx="10548896" cy="1415764"/>
          </a:xfrm>
          <a:prstGeom prst="rect">
            <a:avLst/>
          </a:prstGeom>
        </p:spPr>
        <p:txBody>
          <a:bodyPr anchor="t" anchorCtr="0">
            <a:noAutofit/>
          </a:bodyPr>
          <a:lstStyle>
            <a:lvl1pPr marL="0" indent="0" algn="l" defTabSz="3840480" rtl="0" eaLnBrk="1" latinLnBrk="0" hangingPunct="1">
              <a:lnSpc>
                <a:spcPct val="90000"/>
              </a:lnSpc>
              <a:spcBef>
                <a:spcPts val="4200"/>
              </a:spcBef>
              <a:buFontTx/>
              <a:buNone/>
              <a:defRPr sz="3600" b="1" kern="1200">
                <a:solidFill>
                  <a:schemeClr val="tx2"/>
                </a:solidFill>
                <a:latin typeface="+mj-lt"/>
                <a:ea typeface="+mn-ea"/>
                <a:cs typeface="+mn-cs"/>
              </a:defRPr>
            </a:lvl1pPr>
            <a:lvl2pPr marL="2880360" indent="-960120" algn="l" defTabSz="3840480" rtl="0" eaLnBrk="1" latinLnBrk="0" hangingPunct="1">
              <a:lnSpc>
                <a:spcPct val="90000"/>
              </a:lnSpc>
              <a:spcBef>
                <a:spcPts val="2100"/>
              </a:spcBef>
              <a:buFontTx/>
              <a:buNone/>
              <a:defRPr sz="7200" kern="1200">
                <a:solidFill>
                  <a:schemeClr val="tx1"/>
                </a:solidFill>
                <a:latin typeface="+mn-lt"/>
                <a:ea typeface="+mn-ea"/>
                <a:cs typeface="+mn-cs"/>
              </a:defRPr>
            </a:lvl2pPr>
            <a:lvl3pPr marL="4800600" indent="-960120" algn="l" defTabSz="3840480" rtl="0" eaLnBrk="1" latinLnBrk="0" hangingPunct="1">
              <a:lnSpc>
                <a:spcPct val="90000"/>
              </a:lnSpc>
              <a:spcBef>
                <a:spcPts val="2100"/>
              </a:spcBef>
              <a:buFontTx/>
              <a:buNone/>
              <a:defRPr sz="7200" kern="1200">
                <a:solidFill>
                  <a:schemeClr val="tx1"/>
                </a:solidFill>
                <a:latin typeface="+mn-lt"/>
                <a:ea typeface="+mn-ea"/>
                <a:cs typeface="+mn-cs"/>
              </a:defRPr>
            </a:lvl3pPr>
            <a:lvl4pPr marL="6720840" indent="-960120" algn="l" defTabSz="3840480" rtl="0" eaLnBrk="1" latinLnBrk="0" hangingPunct="1">
              <a:lnSpc>
                <a:spcPct val="90000"/>
              </a:lnSpc>
              <a:spcBef>
                <a:spcPts val="2100"/>
              </a:spcBef>
              <a:buFontTx/>
              <a:buNone/>
              <a:defRPr sz="7200" kern="1200">
                <a:solidFill>
                  <a:schemeClr val="tx1"/>
                </a:solidFill>
                <a:latin typeface="+mn-lt"/>
                <a:ea typeface="+mn-ea"/>
                <a:cs typeface="+mn-cs"/>
              </a:defRPr>
            </a:lvl4pPr>
            <a:lvl5pPr marL="8641080" indent="-960120" algn="l" defTabSz="3840480" rtl="0" eaLnBrk="1" latinLnBrk="0" hangingPunct="1">
              <a:lnSpc>
                <a:spcPct val="90000"/>
              </a:lnSpc>
              <a:spcBef>
                <a:spcPts val="2100"/>
              </a:spcBef>
              <a:buFontTx/>
              <a:buNone/>
              <a:defRPr sz="7200" kern="1200">
                <a:solidFill>
                  <a:schemeClr val="tx1"/>
                </a:solidFill>
                <a:latin typeface="+mn-lt"/>
                <a:ea typeface="+mn-ea"/>
                <a:cs typeface="+mn-cs"/>
              </a:defRPr>
            </a:lvl5pPr>
            <a:lvl6pPr marL="1056132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6pPr>
            <a:lvl7pPr marL="1248156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7pPr>
            <a:lvl8pPr marL="1440180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8pPr>
            <a:lvl9pPr marL="1632204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9pPr>
          </a:lstStyle>
          <a:p>
            <a:r>
              <a:rPr lang="en-US" sz="4400" dirty="0"/>
              <a:t>Northwell Health at North Shore University Hospital and Long Island Jewish Medical Center</a:t>
            </a:r>
          </a:p>
        </p:txBody>
      </p:sp>
      <p:sp>
        <p:nvSpPr>
          <p:cNvPr id="17" name="Text Placeholder 76">
            <a:extLst>
              <a:ext uri="{FF2B5EF4-FFF2-40B4-BE49-F238E27FC236}">
                <a16:creationId xmlns:a16="http://schemas.microsoft.com/office/drawing/2014/main" id="{05A04557-4CCC-2649-A734-7CAFAAAB6121}"/>
              </a:ext>
            </a:extLst>
          </p:cNvPr>
          <p:cNvSpPr txBox="1">
            <a:spLocks/>
          </p:cNvSpPr>
          <p:nvPr/>
        </p:nvSpPr>
        <p:spPr>
          <a:xfrm>
            <a:off x="1130475" y="1132038"/>
            <a:ext cx="12769233" cy="2787107"/>
          </a:xfrm>
          <a:prstGeom prst="rect">
            <a:avLst/>
          </a:prstGeom>
        </p:spPr>
        <p:txBody>
          <a:bodyPr anchor="t" anchorCtr="0">
            <a:noAutofit/>
          </a:bodyPr>
          <a:lstStyle>
            <a:lvl1pPr marL="0" indent="0" algn="l" defTabSz="3840480" rtl="0" eaLnBrk="1" latinLnBrk="0" hangingPunct="1">
              <a:lnSpc>
                <a:spcPct val="90000"/>
              </a:lnSpc>
              <a:spcBef>
                <a:spcPts val="4200"/>
              </a:spcBef>
              <a:buFontTx/>
              <a:buNone/>
              <a:defRPr sz="6600" b="1" kern="1200">
                <a:solidFill>
                  <a:schemeClr val="tx2"/>
                </a:solidFill>
                <a:latin typeface="+mj-lt"/>
                <a:ea typeface="+mn-ea"/>
                <a:cs typeface="+mn-cs"/>
              </a:defRPr>
            </a:lvl1pPr>
            <a:lvl2pPr marL="2880360" indent="-960120" algn="l" defTabSz="3840480" rtl="0" eaLnBrk="1" latinLnBrk="0" hangingPunct="1">
              <a:lnSpc>
                <a:spcPct val="90000"/>
              </a:lnSpc>
              <a:spcBef>
                <a:spcPts val="2100"/>
              </a:spcBef>
              <a:buFontTx/>
              <a:buNone/>
              <a:defRPr sz="7200" kern="1200">
                <a:solidFill>
                  <a:schemeClr val="tx1"/>
                </a:solidFill>
                <a:latin typeface="+mn-lt"/>
                <a:ea typeface="+mn-ea"/>
                <a:cs typeface="+mn-cs"/>
              </a:defRPr>
            </a:lvl2pPr>
            <a:lvl3pPr marL="4800600" indent="-960120" algn="l" defTabSz="3840480" rtl="0" eaLnBrk="1" latinLnBrk="0" hangingPunct="1">
              <a:lnSpc>
                <a:spcPct val="90000"/>
              </a:lnSpc>
              <a:spcBef>
                <a:spcPts val="2100"/>
              </a:spcBef>
              <a:buFontTx/>
              <a:buNone/>
              <a:defRPr sz="7200" kern="1200">
                <a:solidFill>
                  <a:schemeClr val="tx1"/>
                </a:solidFill>
                <a:latin typeface="+mn-lt"/>
                <a:ea typeface="+mn-ea"/>
                <a:cs typeface="+mn-cs"/>
              </a:defRPr>
            </a:lvl3pPr>
            <a:lvl4pPr marL="6720840" indent="-960120" algn="l" defTabSz="3840480" rtl="0" eaLnBrk="1" latinLnBrk="0" hangingPunct="1">
              <a:lnSpc>
                <a:spcPct val="90000"/>
              </a:lnSpc>
              <a:spcBef>
                <a:spcPts val="2100"/>
              </a:spcBef>
              <a:buFontTx/>
              <a:buNone/>
              <a:defRPr sz="7200" kern="1200">
                <a:solidFill>
                  <a:schemeClr val="tx1"/>
                </a:solidFill>
                <a:latin typeface="+mn-lt"/>
                <a:ea typeface="+mn-ea"/>
                <a:cs typeface="+mn-cs"/>
              </a:defRPr>
            </a:lvl4pPr>
            <a:lvl5pPr marL="8641080" indent="-960120" algn="l" defTabSz="3840480" rtl="0" eaLnBrk="1" latinLnBrk="0" hangingPunct="1">
              <a:lnSpc>
                <a:spcPct val="90000"/>
              </a:lnSpc>
              <a:spcBef>
                <a:spcPts val="2100"/>
              </a:spcBef>
              <a:buFontTx/>
              <a:buNone/>
              <a:defRPr sz="7200" kern="1200">
                <a:solidFill>
                  <a:schemeClr val="tx1"/>
                </a:solidFill>
                <a:latin typeface="+mn-lt"/>
                <a:ea typeface="+mn-ea"/>
                <a:cs typeface="+mn-cs"/>
              </a:defRPr>
            </a:lvl5pPr>
            <a:lvl6pPr marL="1056132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6pPr>
            <a:lvl7pPr marL="1248156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7pPr>
            <a:lvl8pPr marL="1440180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8pPr>
            <a:lvl9pPr marL="1632204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9pPr>
          </a:lstStyle>
          <a:p>
            <a:r>
              <a:rPr lang="en-US" sz="8800" dirty="0">
                <a:latin typeface="+mn-lt"/>
              </a:rPr>
              <a:t>Massive Propranolol Ingestion Successfully Treated with Very High Dose Insulin Euglycemic Therapy (18u/kg/</a:t>
            </a:r>
            <a:r>
              <a:rPr lang="en-US" sz="8800" dirty="0" err="1">
                <a:latin typeface="+mn-lt"/>
              </a:rPr>
              <a:t>hr</a:t>
            </a:r>
            <a:r>
              <a:rPr lang="en-US" sz="8800" dirty="0">
                <a:latin typeface="+mn-lt"/>
              </a:rPr>
              <a:t>)</a:t>
            </a:r>
          </a:p>
          <a:p>
            <a:r>
              <a:rPr lang="en-US" sz="8800" dirty="0">
                <a:latin typeface="+mn-lt"/>
              </a:rPr>
              <a:t> </a:t>
            </a:r>
          </a:p>
        </p:txBody>
      </p:sp>
      <p:pic>
        <p:nvPicPr>
          <p:cNvPr id="19" name="Picture 18">
            <a:extLst>
              <a:ext uri="{FF2B5EF4-FFF2-40B4-BE49-F238E27FC236}">
                <a16:creationId xmlns:a16="http://schemas.microsoft.com/office/drawing/2014/main" id="{0CD13575-CE1A-1141-8DBC-A221AA0907AB}"/>
              </a:ext>
            </a:extLst>
          </p:cNvPr>
          <p:cNvPicPr>
            <a:picLocks noChangeAspect="1"/>
          </p:cNvPicPr>
          <p:nvPr/>
        </p:nvPicPr>
        <p:blipFill>
          <a:blip r:embed="rId5"/>
          <a:stretch>
            <a:fillRect/>
          </a:stretch>
        </p:blipFill>
        <p:spPr>
          <a:xfrm>
            <a:off x="13729996" y="22850797"/>
            <a:ext cx="18377770" cy="4159288"/>
          </a:xfrm>
          <a:prstGeom prst="rect">
            <a:avLst/>
          </a:prstGeom>
        </p:spPr>
      </p:pic>
      <p:pic>
        <p:nvPicPr>
          <p:cNvPr id="22" name="Picture 21">
            <a:extLst>
              <a:ext uri="{FF2B5EF4-FFF2-40B4-BE49-F238E27FC236}">
                <a16:creationId xmlns:a16="http://schemas.microsoft.com/office/drawing/2014/main" id="{DB2EA2B8-90E3-394B-92A4-9C16D7F27847}"/>
              </a:ext>
            </a:extLst>
          </p:cNvPr>
          <p:cNvPicPr>
            <a:picLocks noChangeAspect="1"/>
          </p:cNvPicPr>
          <p:nvPr/>
        </p:nvPicPr>
        <p:blipFill>
          <a:blip r:embed="rId6"/>
          <a:stretch>
            <a:fillRect/>
          </a:stretch>
        </p:blipFill>
        <p:spPr>
          <a:xfrm>
            <a:off x="15146294" y="1984911"/>
            <a:ext cx="15545174" cy="4010812"/>
          </a:xfrm>
          <a:prstGeom prst="rect">
            <a:avLst/>
          </a:prstGeom>
        </p:spPr>
      </p:pic>
      <p:sp>
        <p:nvSpPr>
          <p:cNvPr id="29" name="Text Placeholder 76">
            <a:extLst>
              <a:ext uri="{FF2B5EF4-FFF2-40B4-BE49-F238E27FC236}">
                <a16:creationId xmlns:a16="http://schemas.microsoft.com/office/drawing/2014/main" id="{D447452E-5D9E-7F4C-861C-0251A78063C6}"/>
              </a:ext>
            </a:extLst>
          </p:cNvPr>
          <p:cNvSpPr txBox="1">
            <a:spLocks/>
          </p:cNvSpPr>
          <p:nvPr/>
        </p:nvSpPr>
        <p:spPr>
          <a:xfrm>
            <a:off x="14278101" y="8158776"/>
            <a:ext cx="23774774" cy="13203615"/>
          </a:xfrm>
          <a:prstGeom prst="rect">
            <a:avLst/>
          </a:prstGeom>
        </p:spPr>
        <p:txBody>
          <a:bodyPr wrap="square" anchor="t" anchorCtr="0">
            <a:spAutoFit/>
          </a:bodyPr>
          <a:lstStyle>
            <a:lvl1pPr marL="0" indent="0" algn="l" defTabSz="3840480" rtl="0" eaLnBrk="1" latinLnBrk="0" hangingPunct="1">
              <a:lnSpc>
                <a:spcPct val="90000"/>
              </a:lnSpc>
              <a:spcBef>
                <a:spcPts val="4200"/>
              </a:spcBef>
              <a:buFontTx/>
              <a:buNone/>
              <a:defRPr sz="16600" b="1" kern="1200">
                <a:solidFill>
                  <a:schemeClr val="bg1"/>
                </a:solidFill>
                <a:latin typeface="+mj-lt"/>
                <a:ea typeface="+mn-ea"/>
                <a:cs typeface="+mn-cs"/>
              </a:defRPr>
            </a:lvl1pPr>
            <a:lvl2pPr marL="2880360" indent="-960120" algn="l" defTabSz="3840480" rtl="0" eaLnBrk="1" latinLnBrk="0" hangingPunct="1">
              <a:lnSpc>
                <a:spcPct val="90000"/>
              </a:lnSpc>
              <a:spcBef>
                <a:spcPts val="2100"/>
              </a:spcBef>
              <a:buFontTx/>
              <a:buNone/>
              <a:defRPr sz="7200" kern="1200">
                <a:solidFill>
                  <a:schemeClr val="tx1"/>
                </a:solidFill>
                <a:latin typeface="+mn-lt"/>
                <a:ea typeface="+mn-ea"/>
                <a:cs typeface="+mn-cs"/>
              </a:defRPr>
            </a:lvl2pPr>
            <a:lvl3pPr marL="4800600" indent="-960120" algn="l" defTabSz="3840480" rtl="0" eaLnBrk="1" latinLnBrk="0" hangingPunct="1">
              <a:lnSpc>
                <a:spcPct val="90000"/>
              </a:lnSpc>
              <a:spcBef>
                <a:spcPts val="2100"/>
              </a:spcBef>
              <a:buFontTx/>
              <a:buNone/>
              <a:defRPr sz="7200" kern="1200">
                <a:solidFill>
                  <a:schemeClr val="tx1"/>
                </a:solidFill>
                <a:latin typeface="+mn-lt"/>
                <a:ea typeface="+mn-ea"/>
                <a:cs typeface="+mn-cs"/>
              </a:defRPr>
            </a:lvl3pPr>
            <a:lvl4pPr marL="6720840" indent="-960120" algn="l" defTabSz="3840480" rtl="0" eaLnBrk="1" latinLnBrk="0" hangingPunct="1">
              <a:lnSpc>
                <a:spcPct val="90000"/>
              </a:lnSpc>
              <a:spcBef>
                <a:spcPts val="2100"/>
              </a:spcBef>
              <a:buFontTx/>
              <a:buNone/>
              <a:defRPr sz="7200" kern="1200">
                <a:solidFill>
                  <a:schemeClr val="tx1"/>
                </a:solidFill>
                <a:latin typeface="+mn-lt"/>
                <a:ea typeface="+mn-ea"/>
                <a:cs typeface="+mn-cs"/>
              </a:defRPr>
            </a:lvl4pPr>
            <a:lvl5pPr marL="8641080" indent="-960120" algn="l" defTabSz="3840480" rtl="0" eaLnBrk="1" latinLnBrk="0" hangingPunct="1">
              <a:lnSpc>
                <a:spcPct val="90000"/>
              </a:lnSpc>
              <a:spcBef>
                <a:spcPts val="2100"/>
              </a:spcBef>
              <a:buFontTx/>
              <a:buNone/>
              <a:defRPr sz="7200" kern="1200">
                <a:solidFill>
                  <a:schemeClr val="tx1"/>
                </a:solidFill>
                <a:latin typeface="+mn-lt"/>
                <a:ea typeface="+mn-ea"/>
                <a:cs typeface="+mn-cs"/>
              </a:defRPr>
            </a:lvl5pPr>
            <a:lvl6pPr marL="1056132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6pPr>
            <a:lvl7pPr marL="1248156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7pPr>
            <a:lvl8pPr marL="1440180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8pPr>
            <a:lvl9pPr marL="1632204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9pPr>
          </a:lstStyle>
          <a:p>
            <a:r>
              <a:rPr lang="en-US" dirty="0">
                <a:latin typeface="+mn-lt"/>
              </a:rPr>
              <a:t>High Dose Insulin Euglycemic Therapy</a:t>
            </a:r>
          </a:p>
          <a:p>
            <a:r>
              <a:rPr lang="en-US" dirty="0">
                <a:latin typeface="+mn-lt"/>
              </a:rPr>
              <a:t>May have a continued</a:t>
            </a:r>
          </a:p>
          <a:p>
            <a:r>
              <a:rPr lang="en-US" dirty="0">
                <a:latin typeface="+mn-lt"/>
              </a:rPr>
              <a:t>Dose Response</a:t>
            </a:r>
          </a:p>
          <a:p>
            <a:r>
              <a:rPr lang="en-US" dirty="0">
                <a:latin typeface="+mn-lt"/>
              </a:rPr>
              <a:t>Beyond 10 </a:t>
            </a:r>
            <a:r>
              <a:rPr lang="en-US" sz="13000" dirty="0">
                <a:latin typeface="+mn-lt"/>
              </a:rPr>
              <a:t>units/kg/</a:t>
            </a:r>
            <a:r>
              <a:rPr lang="en-US" sz="13000" dirty="0" err="1">
                <a:latin typeface="+mn-lt"/>
              </a:rPr>
              <a:t>hr</a:t>
            </a:r>
            <a:endParaRPr lang="en-US" sz="13000" dirty="0">
              <a:latin typeface="+mn-lt"/>
            </a:endParaRPr>
          </a:p>
        </p:txBody>
      </p:sp>
      <p:sp>
        <p:nvSpPr>
          <p:cNvPr id="36" name="Rectangle 35">
            <a:extLst>
              <a:ext uri="{FF2B5EF4-FFF2-40B4-BE49-F238E27FC236}">
                <a16:creationId xmlns:a16="http://schemas.microsoft.com/office/drawing/2014/main" id="{9CE9F0F7-BCCF-3349-B948-18E14ED36C3C}"/>
              </a:ext>
            </a:extLst>
          </p:cNvPr>
          <p:cNvSpPr/>
          <p:nvPr/>
        </p:nvSpPr>
        <p:spPr>
          <a:xfrm>
            <a:off x="29896656" y="28194233"/>
            <a:ext cx="8932067" cy="2554545"/>
          </a:xfrm>
          <a:prstGeom prst="rect">
            <a:avLst/>
          </a:prstGeom>
        </p:spPr>
        <p:txBody>
          <a:bodyPr wrap="square">
            <a:spAutoFit/>
          </a:bodyPr>
          <a:lstStyle/>
          <a:p>
            <a:r>
              <a:rPr lang="en-US" sz="8000" dirty="0">
                <a:solidFill>
                  <a:schemeClr val="bg1"/>
                </a:solidFill>
                <a:cs typeface="Times New Roman" panose="02020603050405020304" pitchFamily="18" charset="0"/>
              </a:rPr>
              <a:t>QR code leads to</a:t>
            </a:r>
          </a:p>
          <a:p>
            <a:r>
              <a:rPr lang="en-US" sz="8000" dirty="0">
                <a:solidFill>
                  <a:schemeClr val="bg1"/>
                </a:solidFill>
                <a:cs typeface="Times New Roman" panose="02020603050405020304" pitchFamily="18" charset="0"/>
              </a:rPr>
              <a:t>PDF of the Poster</a:t>
            </a:r>
          </a:p>
        </p:txBody>
      </p:sp>
      <p:sp>
        <p:nvSpPr>
          <p:cNvPr id="37" name="Text Placeholder 5">
            <a:extLst>
              <a:ext uri="{FF2B5EF4-FFF2-40B4-BE49-F238E27FC236}">
                <a16:creationId xmlns:a16="http://schemas.microsoft.com/office/drawing/2014/main" id="{F498D195-B4EC-6645-8956-F0787AE2738A}"/>
              </a:ext>
            </a:extLst>
          </p:cNvPr>
          <p:cNvSpPr txBox="1">
            <a:spLocks/>
          </p:cNvSpPr>
          <p:nvPr/>
        </p:nvSpPr>
        <p:spPr>
          <a:xfrm>
            <a:off x="1675249" y="18687405"/>
            <a:ext cx="10548896" cy="800211"/>
          </a:xfrm>
          <a:prstGeom prst="rect">
            <a:avLst/>
          </a:prstGeom>
          <a:noFill/>
        </p:spPr>
        <p:txBody>
          <a:bodyPr vert="horz" wrap="square" lIns="91436" tIns="91436" rIns="91436" bIns="91436" rtlCol="0" anchor="ctr" anchorCtr="0">
            <a:noAutofit/>
          </a:bodyPr>
          <a:lstStyle>
            <a:defPPr>
              <a:defRPr lang="en-US"/>
            </a:defPPr>
            <a:lvl1pPr marL="0" indent="0" algn="l" defTabSz="457200" rtl="0" eaLnBrk="1" latinLnBrk="0" hangingPunct="1">
              <a:buNone/>
              <a:defRPr sz="4000" b="1" u="sng" kern="1200" baseline="0">
                <a:solidFill>
                  <a:schemeClr val="accent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0" dirty="0">
                <a:solidFill>
                  <a:srgbClr val="E15327"/>
                </a:solidFill>
              </a:rPr>
              <a:t>Case Presentation</a:t>
            </a:r>
          </a:p>
        </p:txBody>
      </p:sp>
      <p:sp>
        <p:nvSpPr>
          <p:cNvPr id="38" name="Text Placeholder 5">
            <a:extLst>
              <a:ext uri="{FF2B5EF4-FFF2-40B4-BE49-F238E27FC236}">
                <a16:creationId xmlns:a16="http://schemas.microsoft.com/office/drawing/2014/main" id="{197F6CAC-73E1-E34E-A6C3-4A16825B366E}"/>
              </a:ext>
            </a:extLst>
          </p:cNvPr>
          <p:cNvSpPr txBox="1">
            <a:spLocks/>
          </p:cNvSpPr>
          <p:nvPr/>
        </p:nvSpPr>
        <p:spPr>
          <a:xfrm>
            <a:off x="38828723" y="1356231"/>
            <a:ext cx="10548896" cy="800211"/>
          </a:xfrm>
          <a:prstGeom prst="rect">
            <a:avLst/>
          </a:prstGeom>
          <a:noFill/>
        </p:spPr>
        <p:txBody>
          <a:bodyPr vert="horz" wrap="square" lIns="91436" tIns="91436" rIns="91436" bIns="91436" rtlCol="0" anchor="ctr" anchorCtr="0">
            <a:noAutofit/>
          </a:bodyPr>
          <a:lstStyle>
            <a:defPPr>
              <a:defRPr lang="en-US"/>
            </a:defPPr>
            <a:lvl1pPr marL="0" indent="0" algn="l" defTabSz="457200" rtl="0" eaLnBrk="1" latinLnBrk="0" hangingPunct="1">
              <a:buNone/>
              <a:defRPr sz="4000" b="1" u="sng" kern="1200" baseline="0">
                <a:solidFill>
                  <a:schemeClr val="accent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0" dirty="0">
                <a:solidFill>
                  <a:srgbClr val="E15327"/>
                </a:solidFill>
              </a:rPr>
              <a:t>Case continued</a:t>
            </a:r>
          </a:p>
        </p:txBody>
      </p:sp>
      <p:sp>
        <p:nvSpPr>
          <p:cNvPr id="40" name="Text Placeholder 3">
            <a:extLst>
              <a:ext uri="{FF2B5EF4-FFF2-40B4-BE49-F238E27FC236}">
                <a16:creationId xmlns:a16="http://schemas.microsoft.com/office/drawing/2014/main" id="{9F896847-46DD-A64C-9184-16402F811213}"/>
              </a:ext>
            </a:extLst>
          </p:cNvPr>
          <p:cNvSpPr txBox="1">
            <a:spLocks/>
          </p:cNvSpPr>
          <p:nvPr/>
        </p:nvSpPr>
        <p:spPr>
          <a:xfrm>
            <a:off x="478617" y="24712661"/>
            <a:ext cx="13060844" cy="1661928"/>
          </a:xfrm>
          <a:prstGeom prst="rect">
            <a:avLst/>
          </a:prstGeom>
        </p:spPr>
        <p:txBody>
          <a:bodyPr vert="horz" wrap="square" lIns="228589" tIns="228589" rIns="228589" bIns="228589" rtlCol="0" anchor="ctr">
            <a:noAutofit/>
          </a:bodyPr>
          <a:lstStyle>
            <a:defPPr>
              <a:defRPr lang="en-US"/>
            </a:defPPr>
            <a:lvl1pPr marL="0" indent="0" algn="l" defTabSz="457200" rtl="0" eaLnBrk="1" latinLnBrk="0" hangingPunct="1">
              <a:buNone/>
              <a:defRPr sz="3200" kern="1200">
                <a:solidFill>
                  <a:schemeClr val="tx2"/>
                </a:solidFill>
                <a:latin typeface="Calibri" panose="020F0502020204030204" pitchFamily="34" charset="0"/>
                <a:ea typeface="+mn-ea"/>
                <a:cs typeface="Calibri" panose="020F0502020204030204" pitchFamily="34" charset="0"/>
              </a:defRPr>
            </a:lvl1pPr>
            <a:lvl2pPr marL="1485825" indent="-571471" algn="l" defTabSz="457200" rtl="0" eaLnBrk="1" latinLnBrk="0" hangingPunct="1">
              <a:defRPr sz="2500" kern="1200">
                <a:solidFill>
                  <a:schemeClr val="tx1"/>
                </a:solidFill>
                <a:latin typeface="Trebuchet MS" pitchFamily="34" charset="0"/>
                <a:ea typeface="+mn-ea"/>
                <a:cs typeface="+mn-cs"/>
              </a:defRPr>
            </a:lvl2pPr>
            <a:lvl3pPr marL="2057297" indent="-571471" algn="l" defTabSz="457200" rtl="0" eaLnBrk="1" latinLnBrk="0" hangingPunct="1">
              <a:defRPr sz="2500" kern="1200">
                <a:solidFill>
                  <a:schemeClr val="tx1"/>
                </a:solidFill>
                <a:latin typeface="Trebuchet MS" pitchFamily="34" charset="0"/>
                <a:ea typeface="+mn-ea"/>
                <a:cs typeface="+mn-cs"/>
              </a:defRPr>
            </a:lvl3pPr>
            <a:lvl4pPr marL="2685916" indent="-628619" algn="l" defTabSz="457200" rtl="0" eaLnBrk="1" latinLnBrk="0" hangingPunct="1">
              <a:defRPr sz="2500" kern="1200">
                <a:solidFill>
                  <a:schemeClr val="tx1"/>
                </a:solidFill>
                <a:latin typeface="Trebuchet MS" pitchFamily="34" charset="0"/>
                <a:ea typeface="+mn-ea"/>
                <a:cs typeface="+mn-cs"/>
              </a:defRPr>
            </a:lvl4pPr>
            <a:lvl5pPr marL="3143093" indent="-457177" algn="l" defTabSz="457200" rtl="0" eaLnBrk="1" latinLnBrk="0" hangingPunct="1">
              <a:defRPr sz="2500" kern="1200">
                <a:solidFill>
                  <a:schemeClr val="tx1"/>
                </a:solidFill>
                <a:latin typeface="Trebuchet MS" pitchFamily="34" charset="0"/>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dirty="0"/>
              <a:t>A 14-year-old female presented to the ED 30 minutes after ingesting 910 mg propranolol, 630 mg fluoxetine, and 8400 mg of quetiapine. Her mental status and vital signs were normal upon ED arrival.  After 20 minutes in the ED, she became acutely obtunded and was intubated. Gastric lavage was performed, with return of pill fragments. A nasogastric tube was placed, 100 gm of activated charcoal was administered, and whole bowel irrigation was initiated. CBC and CMP were unremarkable.  APAP/ASA/EtOH were non-detectable. Vital signs after intubation were HR 89, BP 89/59, RR 18, and O2 Sat 100%. After transfer to a quaternary care center PICU, vital signs were: HR 82, BP 87/53 mm, RR 16 (mechanically ventilated), normothermic, and O2 Sat 100%. </a:t>
            </a:r>
          </a:p>
        </p:txBody>
      </p:sp>
      <p:sp>
        <p:nvSpPr>
          <p:cNvPr id="41" name="Text Placeholder 5">
            <a:extLst>
              <a:ext uri="{FF2B5EF4-FFF2-40B4-BE49-F238E27FC236}">
                <a16:creationId xmlns:a16="http://schemas.microsoft.com/office/drawing/2014/main" id="{D2864E7D-1E60-9C42-A06B-2D23B69C3734}"/>
              </a:ext>
            </a:extLst>
          </p:cNvPr>
          <p:cNvSpPr txBox="1">
            <a:spLocks/>
          </p:cNvSpPr>
          <p:nvPr/>
        </p:nvSpPr>
        <p:spPr>
          <a:xfrm>
            <a:off x="38828723" y="27010085"/>
            <a:ext cx="10548896" cy="800211"/>
          </a:xfrm>
          <a:prstGeom prst="rect">
            <a:avLst/>
          </a:prstGeom>
          <a:noFill/>
        </p:spPr>
        <p:txBody>
          <a:bodyPr vert="horz" wrap="square" lIns="91436" tIns="91436" rIns="91436" bIns="91436" rtlCol="0" anchor="ctr" anchorCtr="0">
            <a:noAutofit/>
          </a:bodyPr>
          <a:lstStyle>
            <a:defPPr>
              <a:defRPr lang="en-US"/>
            </a:defPPr>
            <a:lvl1pPr marL="0" indent="0" algn="l" defTabSz="457200" rtl="0" eaLnBrk="1" latinLnBrk="0" hangingPunct="1">
              <a:buNone/>
              <a:defRPr sz="4000" b="1" u="sng" kern="1200" baseline="0">
                <a:solidFill>
                  <a:schemeClr val="accent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0" dirty="0">
                <a:solidFill>
                  <a:srgbClr val="E15327"/>
                </a:solidFill>
              </a:rPr>
              <a:t>Conclusion</a:t>
            </a:r>
          </a:p>
        </p:txBody>
      </p:sp>
      <p:sp>
        <p:nvSpPr>
          <p:cNvPr id="42" name="Text Placeholder 3">
            <a:extLst>
              <a:ext uri="{FF2B5EF4-FFF2-40B4-BE49-F238E27FC236}">
                <a16:creationId xmlns:a16="http://schemas.microsoft.com/office/drawing/2014/main" id="{1D37B356-1601-234D-AC7F-CA02FA86CC35}"/>
              </a:ext>
            </a:extLst>
          </p:cNvPr>
          <p:cNvSpPr txBox="1">
            <a:spLocks/>
          </p:cNvSpPr>
          <p:nvPr/>
        </p:nvSpPr>
        <p:spPr>
          <a:xfrm>
            <a:off x="37697205" y="28963244"/>
            <a:ext cx="13060844" cy="1661928"/>
          </a:xfrm>
          <a:prstGeom prst="rect">
            <a:avLst/>
          </a:prstGeom>
        </p:spPr>
        <p:txBody>
          <a:bodyPr vert="horz" wrap="square" lIns="228589" tIns="228589" rIns="228589" bIns="228589" rtlCol="0" anchor="ctr">
            <a:noAutofit/>
          </a:bodyPr>
          <a:lstStyle>
            <a:defPPr>
              <a:defRPr lang="en-US"/>
            </a:defPPr>
            <a:lvl1pPr marL="0" indent="0" algn="l" defTabSz="457200" rtl="0" eaLnBrk="1" latinLnBrk="0" hangingPunct="1">
              <a:buNone/>
              <a:defRPr sz="3200" kern="1200">
                <a:solidFill>
                  <a:schemeClr val="tx2"/>
                </a:solidFill>
                <a:latin typeface="Calibri" panose="020F0502020204030204" pitchFamily="34" charset="0"/>
                <a:ea typeface="+mn-ea"/>
                <a:cs typeface="Calibri" panose="020F0502020204030204" pitchFamily="34" charset="0"/>
              </a:defRPr>
            </a:lvl1pPr>
            <a:lvl2pPr marL="1485825" indent="-571471" algn="l" defTabSz="457200" rtl="0" eaLnBrk="1" latinLnBrk="0" hangingPunct="1">
              <a:defRPr sz="2500" kern="1200">
                <a:solidFill>
                  <a:schemeClr val="tx1"/>
                </a:solidFill>
                <a:latin typeface="Trebuchet MS" pitchFamily="34" charset="0"/>
                <a:ea typeface="+mn-ea"/>
                <a:cs typeface="+mn-cs"/>
              </a:defRPr>
            </a:lvl2pPr>
            <a:lvl3pPr marL="2057297" indent="-571471" algn="l" defTabSz="457200" rtl="0" eaLnBrk="1" latinLnBrk="0" hangingPunct="1">
              <a:defRPr sz="2500" kern="1200">
                <a:solidFill>
                  <a:schemeClr val="tx1"/>
                </a:solidFill>
                <a:latin typeface="Trebuchet MS" pitchFamily="34" charset="0"/>
                <a:ea typeface="+mn-ea"/>
                <a:cs typeface="+mn-cs"/>
              </a:defRPr>
            </a:lvl3pPr>
            <a:lvl4pPr marL="2685916" indent="-628619" algn="l" defTabSz="457200" rtl="0" eaLnBrk="1" latinLnBrk="0" hangingPunct="1">
              <a:defRPr sz="2500" kern="1200">
                <a:solidFill>
                  <a:schemeClr val="tx1"/>
                </a:solidFill>
                <a:latin typeface="Trebuchet MS" pitchFamily="34" charset="0"/>
                <a:ea typeface="+mn-ea"/>
                <a:cs typeface="+mn-cs"/>
              </a:defRPr>
            </a:lvl4pPr>
            <a:lvl5pPr marL="3143093" indent="-457177" algn="l" defTabSz="457200" rtl="0" eaLnBrk="1" latinLnBrk="0" hangingPunct="1">
              <a:defRPr sz="2500" kern="1200">
                <a:solidFill>
                  <a:schemeClr val="tx1"/>
                </a:solidFill>
                <a:latin typeface="Trebuchet MS" pitchFamily="34" charset="0"/>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dirty="0"/>
              <a:t>Propranolol can exert prolonged toxicity in large overdoses, and HIET is an effective antidote for propranolol toxicity, although higher than usual HIET dosing regimens may be required to manage severe poisonings. </a:t>
            </a:r>
          </a:p>
        </p:txBody>
      </p:sp>
      <p:sp>
        <p:nvSpPr>
          <p:cNvPr id="43" name="Text Placeholder 3">
            <a:extLst>
              <a:ext uri="{FF2B5EF4-FFF2-40B4-BE49-F238E27FC236}">
                <a16:creationId xmlns:a16="http://schemas.microsoft.com/office/drawing/2014/main" id="{8658BDEF-F73C-CD49-8EFC-95DA905D6169}"/>
              </a:ext>
            </a:extLst>
          </p:cNvPr>
          <p:cNvSpPr txBox="1">
            <a:spLocks/>
          </p:cNvSpPr>
          <p:nvPr/>
        </p:nvSpPr>
        <p:spPr>
          <a:xfrm>
            <a:off x="37572749" y="6972547"/>
            <a:ext cx="13060844" cy="1661928"/>
          </a:xfrm>
          <a:prstGeom prst="rect">
            <a:avLst/>
          </a:prstGeom>
        </p:spPr>
        <p:txBody>
          <a:bodyPr vert="horz" wrap="square" lIns="228589" tIns="228589" rIns="228589" bIns="228589" rtlCol="0" anchor="ctr">
            <a:noAutofit/>
          </a:bodyPr>
          <a:lstStyle>
            <a:defPPr>
              <a:defRPr lang="en-US"/>
            </a:defPPr>
            <a:lvl1pPr marL="0" indent="0" algn="l" defTabSz="457200" rtl="0" eaLnBrk="1" latinLnBrk="0" hangingPunct="1">
              <a:buNone/>
              <a:defRPr sz="3200" kern="1200">
                <a:solidFill>
                  <a:schemeClr val="tx2"/>
                </a:solidFill>
                <a:latin typeface="Calibri" panose="020F0502020204030204" pitchFamily="34" charset="0"/>
                <a:ea typeface="+mn-ea"/>
                <a:cs typeface="Calibri" panose="020F0502020204030204" pitchFamily="34" charset="0"/>
              </a:defRPr>
            </a:lvl1pPr>
            <a:lvl2pPr marL="1485825" indent="-571471" algn="l" defTabSz="457200" rtl="0" eaLnBrk="1" latinLnBrk="0" hangingPunct="1">
              <a:defRPr sz="2500" kern="1200">
                <a:solidFill>
                  <a:schemeClr val="tx1"/>
                </a:solidFill>
                <a:latin typeface="Trebuchet MS" pitchFamily="34" charset="0"/>
                <a:ea typeface="+mn-ea"/>
                <a:cs typeface="+mn-cs"/>
              </a:defRPr>
            </a:lvl2pPr>
            <a:lvl3pPr marL="2057297" indent="-571471" algn="l" defTabSz="457200" rtl="0" eaLnBrk="1" latinLnBrk="0" hangingPunct="1">
              <a:defRPr sz="2500" kern="1200">
                <a:solidFill>
                  <a:schemeClr val="tx1"/>
                </a:solidFill>
                <a:latin typeface="Trebuchet MS" pitchFamily="34" charset="0"/>
                <a:ea typeface="+mn-ea"/>
                <a:cs typeface="+mn-cs"/>
              </a:defRPr>
            </a:lvl3pPr>
            <a:lvl4pPr marL="2685916" indent="-628619" algn="l" defTabSz="457200" rtl="0" eaLnBrk="1" latinLnBrk="0" hangingPunct="1">
              <a:defRPr sz="2500" kern="1200">
                <a:solidFill>
                  <a:schemeClr val="tx1"/>
                </a:solidFill>
                <a:latin typeface="Trebuchet MS" pitchFamily="34" charset="0"/>
                <a:ea typeface="+mn-ea"/>
                <a:cs typeface="+mn-cs"/>
              </a:defRPr>
            </a:lvl4pPr>
            <a:lvl5pPr marL="3143093" indent="-457177" algn="l" defTabSz="457200" rtl="0" eaLnBrk="1" latinLnBrk="0" hangingPunct="1">
              <a:defRPr sz="2500" kern="1200">
                <a:solidFill>
                  <a:schemeClr val="tx1"/>
                </a:solidFill>
                <a:latin typeface="Trebuchet MS" pitchFamily="34" charset="0"/>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dirty="0"/>
              <a:t>Whole bowel irrigation was stopped on account of absent bowel sounds and abdominal distention.  She was hypotensive with a systolic BP in the 80's and an epinephrine infusion was started at 0.1 mcg/kg/min with good response.  High dose insulin euglycemic therapy (HIET) was initiated with the goal to stave off cardiovascular collapse and wean pressor requirements. HIET dosing peaked on PICU day 5 at 18 units/kg/</a:t>
            </a:r>
            <a:r>
              <a:rPr lang="en-US" sz="4800" dirty="0" err="1"/>
              <a:t>hr</a:t>
            </a:r>
            <a:r>
              <a:rPr lang="en-US" sz="4800" dirty="0"/>
              <a:t>, with a 50% reduction in vasopressor requirement. HIET and vasopressors were discontinued on PICU day 6.  She was extubated neurologically intact, and ultimately admitted to psychiatry.  Her peak propranolol level was 803 ng/</a:t>
            </a:r>
            <a:r>
              <a:rPr lang="en-US" sz="4800" dirty="0" err="1"/>
              <a:t>mL.</a:t>
            </a:r>
            <a:endParaRPr lang="en-US" sz="4800" dirty="0"/>
          </a:p>
          <a:p>
            <a:r>
              <a:rPr lang="en-US" sz="4800" dirty="0"/>
              <a:t> </a:t>
            </a:r>
          </a:p>
        </p:txBody>
      </p:sp>
      <p:sp>
        <p:nvSpPr>
          <p:cNvPr id="44" name="Text Placeholder 5">
            <a:extLst>
              <a:ext uri="{FF2B5EF4-FFF2-40B4-BE49-F238E27FC236}">
                <a16:creationId xmlns:a16="http://schemas.microsoft.com/office/drawing/2014/main" id="{E4E0F1F7-52A1-2F40-83E5-5C849C5C1C43}"/>
              </a:ext>
            </a:extLst>
          </p:cNvPr>
          <p:cNvSpPr txBox="1">
            <a:spLocks/>
          </p:cNvSpPr>
          <p:nvPr/>
        </p:nvSpPr>
        <p:spPr>
          <a:xfrm>
            <a:off x="38828723" y="13050474"/>
            <a:ext cx="10548896" cy="800211"/>
          </a:xfrm>
          <a:prstGeom prst="rect">
            <a:avLst/>
          </a:prstGeom>
          <a:noFill/>
        </p:spPr>
        <p:txBody>
          <a:bodyPr vert="horz" wrap="square" lIns="91436" tIns="91436" rIns="91436" bIns="91436" rtlCol="0" anchor="ctr" anchorCtr="0">
            <a:noAutofit/>
          </a:bodyPr>
          <a:lstStyle>
            <a:defPPr>
              <a:defRPr lang="en-US"/>
            </a:defPPr>
            <a:lvl1pPr marL="0" indent="0" algn="l" defTabSz="457200" rtl="0" eaLnBrk="1" latinLnBrk="0" hangingPunct="1">
              <a:buNone/>
              <a:defRPr sz="4000" b="1" u="sng" kern="1200" baseline="0">
                <a:solidFill>
                  <a:schemeClr val="accent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0" dirty="0">
                <a:solidFill>
                  <a:srgbClr val="E15327"/>
                </a:solidFill>
              </a:rPr>
              <a:t>Case discussion</a:t>
            </a:r>
          </a:p>
        </p:txBody>
      </p:sp>
      <p:sp>
        <p:nvSpPr>
          <p:cNvPr id="45" name="Text Placeholder 3">
            <a:extLst>
              <a:ext uri="{FF2B5EF4-FFF2-40B4-BE49-F238E27FC236}">
                <a16:creationId xmlns:a16="http://schemas.microsoft.com/office/drawing/2014/main" id="{46F33B5F-E052-9E4C-A53A-8CC91F9C61C7}"/>
              </a:ext>
            </a:extLst>
          </p:cNvPr>
          <p:cNvSpPr txBox="1">
            <a:spLocks/>
          </p:cNvSpPr>
          <p:nvPr/>
        </p:nvSpPr>
        <p:spPr>
          <a:xfrm>
            <a:off x="37572749" y="19475159"/>
            <a:ext cx="13060844" cy="1661928"/>
          </a:xfrm>
          <a:prstGeom prst="rect">
            <a:avLst/>
          </a:prstGeom>
        </p:spPr>
        <p:txBody>
          <a:bodyPr vert="horz" wrap="square" lIns="228589" tIns="228589" rIns="228589" bIns="228589" rtlCol="0" anchor="ctr">
            <a:noAutofit/>
          </a:bodyPr>
          <a:lstStyle>
            <a:defPPr>
              <a:defRPr lang="en-US"/>
            </a:defPPr>
            <a:lvl1pPr marL="0" indent="0" algn="l" defTabSz="457200" rtl="0" eaLnBrk="1" latinLnBrk="0" hangingPunct="1">
              <a:buNone/>
              <a:defRPr sz="3200" kern="1200">
                <a:solidFill>
                  <a:schemeClr val="tx2"/>
                </a:solidFill>
                <a:latin typeface="Calibri" panose="020F0502020204030204" pitchFamily="34" charset="0"/>
                <a:ea typeface="+mn-ea"/>
                <a:cs typeface="Calibri" panose="020F0502020204030204" pitchFamily="34" charset="0"/>
              </a:defRPr>
            </a:lvl1pPr>
            <a:lvl2pPr marL="1485825" indent="-571471" algn="l" defTabSz="457200" rtl="0" eaLnBrk="1" latinLnBrk="0" hangingPunct="1">
              <a:defRPr sz="2500" kern="1200">
                <a:solidFill>
                  <a:schemeClr val="tx1"/>
                </a:solidFill>
                <a:latin typeface="Trebuchet MS" pitchFamily="34" charset="0"/>
                <a:ea typeface="+mn-ea"/>
                <a:cs typeface="+mn-cs"/>
              </a:defRPr>
            </a:lvl2pPr>
            <a:lvl3pPr marL="2057297" indent="-571471" algn="l" defTabSz="457200" rtl="0" eaLnBrk="1" latinLnBrk="0" hangingPunct="1">
              <a:defRPr sz="2500" kern="1200">
                <a:solidFill>
                  <a:schemeClr val="tx1"/>
                </a:solidFill>
                <a:latin typeface="Trebuchet MS" pitchFamily="34" charset="0"/>
                <a:ea typeface="+mn-ea"/>
                <a:cs typeface="+mn-cs"/>
              </a:defRPr>
            </a:lvl3pPr>
            <a:lvl4pPr marL="2685916" indent="-628619" algn="l" defTabSz="457200" rtl="0" eaLnBrk="1" latinLnBrk="0" hangingPunct="1">
              <a:defRPr sz="2500" kern="1200">
                <a:solidFill>
                  <a:schemeClr val="tx1"/>
                </a:solidFill>
                <a:latin typeface="Trebuchet MS" pitchFamily="34" charset="0"/>
                <a:ea typeface="+mn-ea"/>
                <a:cs typeface="+mn-cs"/>
              </a:defRPr>
            </a:lvl4pPr>
            <a:lvl5pPr marL="3143093" indent="-457177" algn="l" defTabSz="457200" rtl="0" eaLnBrk="1" latinLnBrk="0" hangingPunct="1">
              <a:defRPr sz="2500" kern="1200">
                <a:solidFill>
                  <a:schemeClr val="tx1"/>
                </a:solidFill>
                <a:latin typeface="Trebuchet MS" pitchFamily="34" charset="0"/>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dirty="0"/>
              <a:t>We attribute the duration and intensity of our patient’s propranolol toxicity to prolonged GI absorption, either from a </a:t>
            </a:r>
            <a:r>
              <a:rPr lang="en-US" sz="4800" dirty="0" err="1"/>
              <a:t>pharmacobezoar</a:t>
            </a:r>
            <a:r>
              <a:rPr lang="en-US" sz="4800" dirty="0"/>
              <a:t> or ileus.  Oddly, her 12-hour serum propranolol level of 803 ng/mL is lower than the 2000 ng/mL level previously reported as a threshold for “probable toxicity.”  It is possible that her fluoxetine or quetiapine co-ingestions exacerbated the propranolol toxicity, or more likely, that 803 ng/ml does not reflect her true peak level.  Although never severely bradycardic, her blood pressure was dependent upon HIET throughout her PICU stay, and would exhibit precipitous decline with increased vasopressor requirement whenever HIET weaning was attempted.  Likewise, she exhibited almost no vasopressor requirement at HIET 18 u/kg/hr.</a:t>
            </a:r>
          </a:p>
        </p:txBody>
      </p:sp>
      <p:pic>
        <p:nvPicPr>
          <p:cNvPr id="46" name="Picture 45">
            <a:extLst>
              <a:ext uri="{FF2B5EF4-FFF2-40B4-BE49-F238E27FC236}">
                <a16:creationId xmlns:a16="http://schemas.microsoft.com/office/drawing/2014/main" id="{571D97EB-D500-4242-9B0B-E01D75615A07}"/>
              </a:ext>
            </a:extLst>
          </p:cNvPr>
          <p:cNvPicPr>
            <a:picLocks noChangeAspect="1"/>
          </p:cNvPicPr>
          <p:nvPr/>
        </p:nvPicPr>
        <p:blipFill>
          <a:blip r:embed="rId7"/>
          <a:stretch>
            <a:fillRect/>
          </a:stretch>
        </p:blipFill>
        <p:spPr>
          <a:xfrm>
            <a:off x="30732108" y="21470752"/>
            <a:ext cx="6577744" cy="6577744"/>
          </a:xfrm>
          <a:prstGeom prst="rect">
            <a:avLst/>
          </a:prstGeom>
        </p:spPr>
      </p:pic>
      <p:pic>
        <p:nvPicPr>
          <p:cNvPr id="47" name="Voice recording templatebrambl_poster44_audio_1.wav" descr="Voice recording templatebrambl_poster44_audio_1.wav">
            <a:hlinkClick r:id="" action="ppaction://media"/>
            <a:extLst>
              <a:ext uri="{FF2B5EF4-FFF2-40B4-BE49-F238E27FC236}">
                <a16:creationId xmlns:a16="http://schemas.microsoft.com/office/drawing/2014/main" id="{16B55CF3-620C-734B-9560-34A3BCB2876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8088176" y="1779178"/>
            <a:ext cx="9106180" cy="9106180"/>
          </a:xfrm>
          <a:prstGeom prst="rect">
            <a:avLst/>
          </a:prstGeom>
        </p:spPr>
      </p:pic>
    </p:spTree>
    <p:extLst>
      <p:ext uri="{BB962C8B-B14F-4D97-AF65-F5344CB8AC3E}">
        <p14:creationId xmlns:p14="http://schemas.microsoft.com/office/powerpoint/2010/main" val="1844935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797"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7"/>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214</TotalTime>
  <Words>585</Words>
  <Application>Microsoft Macintosh PowerPoint</Application>
  <PresentationFormat>Custom</PresentationFormat>
  <Paragraphs>23</Paragraphs>
  <Slides>1</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Brambl, Wells</dc:creator>
  <cp:lastModifiedBy>Brambl, Wells</cp:lastModifiedBy>
  <cp:revision>12</cp:revision>
  <dcterms:created xsi:type="dcterms:W3CDTF">2020-09-02T21:37:26Z</dcterms:created>
  <dcterms:modified xsi:type="dcterms:W3CDTF">2020-09-03T01:11:44Z</dcterms:modified>
</cp:coreProperties>
</file>